
<file path=[Content_Types].xml><?xml version="1.0" encoding="utf-8"?>
<Types xmlns="http://schemas.openxmlformats.org/package/2006/content-types">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06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6BA2A-436A-4B71-9BD8-4F004B68053D}" type="datetimeFigureOut">
              <a:rPr lang="en-US" smtClean="0"/>
              <a:t>9/8/2014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559378-06BE-475C-A8A4-AD10FFD2BA20}" type="slidenum">
              <a:rPr lang="en-US" smtClean="0"/>
              <a:t>‹#›</a:t>
            </a:fld>
            <a:endParaRPr lang="en-US"/>
          </a:p>
        </p:txBody>
      </p:sp>
    </p:spTree>
    <p:extLst>
      <p:ext uri="{BB962C8B-B14F-4D97-AF65-F5344CB8AC3E}">
        <p14:creationId xmlns:p14="http://schemas.microsoft.com/office/powerpoint/2010/main" val="377300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59378-06BE-475C-A8A4-AD10FFD2BA20}" type="slidenum">
              <a:rPr lang="en-US" smtClean="0"/>
              <a:t>5</a:t>
            </a:fld>
            <a:endParaRPr lang="en-US"/>
          </a:p>
        </p:txBody>
      </p:sp>
    </p:spTree>
    <p:extLst>
      <p:ext uri="{BB962C8B-B14F-4D97-AF65-F5344CB8AC3E}">
        <p14:creationId xmlns:p14="http://schemas.microsoft.com/office/powerpoint/2010/main" val="3988272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EF2DF3-4794-4BF4-864E-169191473E49}" type="datetime1">
              <a:rPr lang="en-US" smtClean="0"/>
              <a:t>9/8/2014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5CC7F-B108-49A1-A784-445D6D8163C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394CE1-F132-48DA-B5FA-E9332DBC7F67}" type="datetime1">
              <a:rPr lang="en-US" smtClean="0"/>
              <a:t>9/8/2014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5CC7F-B108-49A1-A784-445D6D8163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84D00E-0CBD-4398-B159-EB1EFDBD31E5}" type="datetime1">
              <a:rPr lang="en-US" smtClean="0"/>
              <a:t>9/8/2014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5CC7F-B108-49A1-A784-445D6D8163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3712D9-FF0A-42BF-88BA-156236FAA3D2}" type="datetime1">
              <a:rPr lang="en-US" smtClean="0"/>
              <a:t>9/8/2014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5CC7F-B108-49A1-A784-445D6D8163C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FCD2CE6C-07CE-4716-8453-DA57F47CC939}" type="datetime1">
              <a:rPr lang="en-US" smtClean="0"/>
              <a:t>9/8/2014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5CC7F-B108-49A1-A784-445D6D8163C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A4F89B-77E4-495B-9D83-A2887F07143F}" type="datetime1">
              <a:rPr lang="en-US" smtClean="0"/>
              <a:t>9/8/2014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5CC7F-B108-49A1-A784-445D6D8163C6}"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7FAA48-74C0-46BF-BB29-D3ED31A7A2EA}" type="datetime1">
              <a:rPr lang="en-US" smtClean="0"/>
              <a:t>9/8/2014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D5CC7F-B108-49A1-A784-445D6D8163C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927E86-CC24-4F36-A2A3-2EADDC349F26}" type="datetime1">
              <a:rPr lang="en-US" smtClean="0"/>
              <a:t>9/8/2014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D5CC7F-B108-49A1-A784-445D6D8163C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7AA1-D317-4B3C-B07C-F174826122E3}" type="datetime1">
              <a:rPr lang="en-US" smtClean="0"/>
              <a:t>9/8/2014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D5CC7F-B108-49A1-A784-445D6D8163C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07C2395E-1CE8-4E31-8B96-C5102FC247B2}" type="datetime1">
              <a:rPr lang="en-US" smtClean="0"/>
              <a:t>9/8/2014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ED5CC7F-B108-49A1-A784-445D6D8163C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E8E28D-D576-4FF4-AD6F-CBC515D00D43}" type="datetime1">
              <a:rPr lang="en-US" smtClean="0"/>
              <a:t>9/8/2014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5CC7F-B108-49A1-A784-445D6D8163C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DEE9416E-9CFA-4FB6-88F9-85BB361612EF}" type="datetime1">
              <a:rPr lang="en-US" smtClean="0"/>
              <a:t>9/8/2014</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BED5CC7F-B108-49A1-A784-445D6D8163C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000" dirty="0" smtClean="0">
                <a:solidFill>
                  <a:srgbClr val="FF0000"/>
                </a:solidFill>
              </a:rPr>
              <a:t>Nationwide the problem of providing toilet and clean hygiene is increasing every day, can we not find a fast solution, without compromising on the quality that the world class product should have for good toilets in villages, schools &amp; public</a:t>
            </a:r>
            <a:endParaRPr lang="en-US" sz="2000" dirty="0">
              <a:solidFill>
                <a:srgbClr val="FF0000"/>
              </a:solidFill>
            </a:endParaRPr>
          </a:p>
        </p:txBody>
      </p:sp>
      <p:sp>
        <p:nvSpPr>
          <p:cNvPr id="3" name="Subtitle 2"/>
          <p:cNvSpPr>
            <a:spLocks noGrp="1"/>
          </p:cNvSpPr>
          <p:nvPr>
            <p:ph type="subTitle" idx="1"/>
          </p:nvPr>
        </p:nvSpPr>
        <p:spPr>
          <a:xfrm rot="19140000">
            <a:off x="1147278" y="2297077"/>
            <a:ext cx="7041107" cy="329259"/>
          </a:xfrm>
        </p:spPr>
        <p:txBody>
          <a:bodyPr>
            <a:normAutofit fontScale="77500" lnSpcReduction="20000"/>
          </a:bodyPr>
          <a:lstStyle/>
          <a:p>
            <a:r>
              <a:rPr lang="en-US" b="1" dirty="0" smtClean="0">
                <a:solidFill>
                  <a:srgbClr val="00B0F0"/>
                </a:solidFill>
              </a:rPr>
              <a:t> Thanks  god our pm wants early solution and we now realize that cost is not a concern, solution is important</a:t>
            </a:r>
            <a:endParaRPr lang="en-US" b="1" dirty="0">
              <a:solidFill>
                <a:srgbClr val="00B0F0"/>
              </a:solidFill>
            </a:endParaRPr>
          </a:p>
        </p:txBody>
      </p:sp>
      <p:sp>
        <p:nvSpPr>
          <p:cNvPr id="4" name="Right Arrow 3"/>
          <p:cNvSpPr/>
          <p:nvPr/>
        </p:nvSpPr>
        <p:spPr>
          <a:xfrm>
            <a:off x="1752600" y="4561114"/>
            <a:ext cx="304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40286" y="1066800"/>
            <a:ext cx="2362200" cy="1384995"/>
          </a:xfrm>
          <a:prstGeom prst="rect">
            <a:avLst/>
          </a:prstGeom>
          <a:noFill/>
        </p:spPr>
        <p:txBody>
          <a:bodyPr wrap="square" rtlCol="0">
            <a:spAutoFit/>
          </a:bodyPr>
          <a:lstStyle/>
          <a:p>
            <a:pPr algn="just"/>
            <a:r>
              <a:rPr lang="en-US" sz="1400" b="1" dirty="0" smtClean="0"/>
              <a:t>67 years later we are still finding solutions for Good Toilets for 40% of Nation and still have Scavengers and women are still ashamed to go in open !!</a:t>
            </a:r>
            <a:endParaRPr lang="en-US" sz="14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199" y="2554741"/>
            <a:ext cx="4109357" cy="2006373"/>
          </a:xfrm>
          <a:prstGeom prst="rect">
            <a:avLst/>
          </a:prstGeom>
        </p:spPr>
      </p:pic>
      <p:sp>
        <p:nvSpPr>
          <p:cNvPr id="7" name="Rectangle 6"/>
          <p:cNvSpPr/>
          <p:nvPr/>
        </p:nvSpPr>
        <p:spPr>
          <a:xfrm>
            <a:off x="4495801" y="4724400"/>
            <a:ext cx="4620986" cy="181588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 we want t</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his situation in India ?</a:t>
            </a:r>
          </a:p>
          <a:p>
            <a:pPr algn="ctr"/>
            <a:r>
              <a:rPr lang="en-US" sz="1600" b="1" dirty="0" smtClean="0">
                <a:ln w="11430"/>
                <a:solidFill>
                  <a:srgbClr val="FF0000"/>
                </a:solidFill>
                <a:effectLst>
                  <a:outerShdw blurRad="50800" dist="39000" dir="5460000" algn="tl">
                    <a:srgbClr val="000000">
                      <a:alpha val="38000"/>
                    </a:srgbClr>
                  </a:outerShdw>
                </a:effectLst>
              </a:rPr>
              <a:t>IF NOT WE REALLY NEED TO THINK RADICALLY, WITH INTERNATIONAL ORIENTATION AS ON DATE</a:t>
            </a:r>
          </a:p>
          <a:p>
            <a:pPr algn="ctr"/>
            <a:r>
              <a:rPr lang="en-US" sz="1600" b="1" cap="none" spc="0" dirty="0" smtClean="0">
                <a:ln w="11430"/>
                <a:solidFill>
                  <a:srgbClr val="FF0000"/>
                </a:solidFill>
                <a:effectLst>
                  <a:outerShdw blurRad="50800" dist="39000" dir="5460000" algn="tl">
                    <a:srgbClr val="000000">
                      <a:alpha val="38000"/>
                    </a:srgbClr>
                  </a:outerShdw>
                </a:effectLst>
              </a:rPr>
              <a:t>WE NEED 30 MILLION TOILETS, i.e. 3 </a:t>
            </a:r>
            <a:r>
              <a:rPr lang="en-US" sz="1600" b="1" cap="none" spc="0" dirty="0" err="1" smtClean="0">
                <a:ln w="11430"/>
                <a:solidFill>
                  <a:srgbClr val="FF0000"/>
                </a:solidFill>
                <a:effectLst>
                  <a:outerShdw blurRad="50800" dist="39000" dir="5460000" algn="tl">
                    <a:srgbClr val="000000">
                      <a:alpha val="38000"/>
                    </a:srgbClr>
                  </a:outerShdw>
                </a:effectLst>
              </a:rPr>
              <a:t>Crores</a:t>
            </a:r>
            <a:r>
              <a:rPr lang="en-US" sz="1600" b="1" cap="none" spc="0" dirty="0" smtClean="0">
                <a:ln w="11430"/>
                <a:solidFill>
                  <a:srgbClr val="FF0000"/>
                </a:solidFill>
                <a:effectLst>
                  <a:outerShdw blurRad="50800" dist="39000" dir="5460000" algn="tl">
                    <a:srgbClr val="000000">
                      <a:alpha val="38000"/>
                    </a:srgbClr>
                  </a:outerShdw>
                </a:effectLst>
              </a:rPr>
              <a:t>  ???</a:t>
            </a:r>
            <a:endParaRPr lang="en-US" sz="1600" b="1" cap="none" spc="0" dirty="0">
              <a:ln w="11430"/>
              <a:solidFill>
                <a:srgbClr val="FF0000"/>
              </a:solidFill>
              <a:effectLst>
                <a:outerShdw blurRad="50800" dist="39000" dir="5460000" algn="tl">
                  <a:srgbClr val="000000">
                    <a:alpha val="38000"/>
                  </a:srgbClr>
                </a:outerShdw>
              </a:effectLst>
            </a:endParaRPr>
          </a:p>
        </p:txBody>
      </p:sp>
      <p:sp>
        <p:nvSpPr>
          <p:cNvPr id="8" name="Slide Number Placeholder 7"/>
          <p:cNvSpPr>
            <a:spLocks noGrp="1"/>
          </p:cNvSpPr>
          <p:nvPr>
            <p:ph type="sldNum" sz="quarter" idx="12"/>
          </p:nvPr>
        </p:nvSpPr>
        <p:spPr/>
        <p:txBody>
          <a:bodyPr/>
          <a:lstStyle/>
          <a:p>
            <a:fld id="{BED5CC7F-B108-49A1-A784-445D6D8163C6}" type="slidenum">
              <a:rPr lang="en-US" smtClean="0"/>
              <a:t>1</a:t>
            </a:fld>
            <a:endParaRPr lang="en-US"/>
          </a:p>
        </p:txBody>
      </p:sp>
    </p:spTree>
    <p:extLst>
      <p:ext uri="{BB962C8B-B14F-4D97-AF65-F5344CB8AC3E}">
        <p14:creationId xmlns:p14="http://schemas.microsoft.com/office/powerpoint/2010/main" val="189486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10</a:t>
            </a:fld>
            <a:endParaRPr lang="en-US"/>
          </a:p>
        </p:txBody>
      </p:sp>
      <p:pic>
        <p:nvPicPr>
          <p:cNvPr id="3" name="Picture 2" descr="Waterless toilets Ltr to Hth Mstr India_Full pckg intro.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0398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11</a:t>
            </a:fld>
            <a:endParaRPr lang="en-US"/>
          </a:p>
        </p:txBody>
      </p:sp>
      <p:pic>
        <p:nvPicPr>
          <p:cNvPr id="3" name="Picture 2" descr="GHC_ECOJOHN_SR_series-brochure.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657"/>
            <a:ext cx="4961164" cy="729343"/>
          </a:xfrm>
          <a:prstGeom prst="rect">
            <a:avLst/>
          </a:prstGeom>
        </p:spPr>
      </p:pic>
      <p:sp>
        <p:nvSpPr>
          <p:cNvPr id="6" name="TextBox 5"/>
          <p:cNvSpPr txBox="1"/>
          <p:nvPr/>
        </p:nvSpPr>
        <p:spPr>
          <a:xfrm>
            <a:off x="4961164" y="32657"/>
            <a:ext cx="4030436" cy="584775"/>
          </a:xfrm>
          <a:prstGeom prst="rect">
            <a:avLst/>
          </a:prstGeom>
          <a:noFill/>
        </p:spPr>
        <p:txBody>
          <a:bodyPr wrap="square" rtlCol="0">
            <a:spAutoFit/>
          </a:bodyPr>
          <a:lstStyle/>
          <a:p>
            <a:pPr algn="ctr"/>
            <a:r>
              <a:rPr lang="en-US" sz="1600" b="1" dirty="0" smtClean="0">
                <a:solidFill>
                  <a:srgbClr val="FF0000"/>
                </a:solidFill>
              </a:rPr>
              <a:t>Offers World class Waterless Incinerating Toilets CE, TUV and UL Approved </a:t>
            </a:r>
            <a:endParaRPr lang="en-US" sz="1600" b="1" dirty="0">
              <a:solidFill>
                <a:srgbClr val="FF0000"/>
              </a:solidFill>
            </a:endParaRPr>
          </a:p>
        </p:txBody>
      </p:sp>
    </p:spTree>
    <p:extLst>
      <p:ext uri="{BB962C8B-B14F-4D97-AF65-F5344CB8AC3E}">
        <p14:creationId xmlns:p14="http://schemas.microsoft.com/office/powerpoint/2010/main" val="3801644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12</a:t>
            </a:fld>
            <a:endParaRPr lang="en-US"/>
          </a:p>
        </p:txBody>
      </p:sp>
      <p:pic>
        <p:nvPicPr>
          <p:cNvPr id="3" name="Picture 2" descr="GHC_ECOJOHN_SR_series-brochure.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2320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13</a:t>
            </a:fld>
            <a:endParaRPr lang="en-US"/>
          </a:p>
        </p:txBody>
      </p:sp>
      <p:pic>
        <p:nvPicPr>
          <p:cNvPr id="3" name="Picture 2" descr="GHC_ECOJOHN_SR_series-brochure.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9134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14</a:t>
            </a:fld>
            <a:endParaRPr lang="en-US"/>
          </a:p>
        </p:txBody>
      </p:sp>
      <p:pic>
        <p:nvPicPr>
          <p:cNvPr id="5" name="Picture 4" descr="GHC_ECOJOHN_SR_series-brochure.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
        <p:nvSpPr>
          <p:cNvPr id="6" name="TextBox 5"/>
          <p:cNvSpPr txBox="1"/>
          <p:nvPr/>
        </p:nvSpPr>
        <p:spPr>
          <a:xfrm>
            <a:off x="0" y="0"/>
            <a:ext cx="9144000" cy="923330"/>
          </a:xfrm>
          <a:prstGeom prst="rect">
            <a:avLst/>
          </a:prstGeom>
          <a:noFill/>
        </p:spPr>
        <p:txBody>
          <a:bodyPr wrap="square" rtlCol="0">
            <a:spAutoFit/>
          </a:bodyPr>
          <a:lstStyle/>
          <a:p>
            <a:pPr algn="ctr"/>
            <a:r>
              <a:rPr lang="en-US" dirty="0" smtClean="0">
                <a:solidFill>
                  <a:srgbClr val="FF0000"/>
                </a:solidFill>
              </a:rPr>
              <a:t>The installation processes are simple, and as for any such facility to be placed it has to be planned before-hand, so all other expenses are minimized and yet maximum benefit of the costs are received, while the Nation gets served in a unique way as well</a:t>
            </a:r>
            <a:endParaRPr lang="en-US" dirty="0">
              <a:solidFill>
                <a:srgbClr val="FF0000"/>
              </a:solidFill>
            </a:endParaRPr>
          </a:p>
        </p:txBody>
      </p:sp>
    </p:spTree>
    <p:extLst>
      <p:ext uri="{BB962C8B-B14F-4D97-AF65-F5344CB8AC3E}">
        <p14:creationId xmlns:p14="http://schemas.microsoft.com/office/powerpoint/2010/main" val="1955883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15</a:t>
            </a:fld>
            <a:endParaRPr lang="en-US"/>
          </a:p>
        </p:txBody>
      </p:sp>
      <p:pic>
        <p:nvPicPr>
          <p:cNvPr id="3" name="Picture 2" descr="GHC_CM_Sr. Smlss Incinerators.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
        <p:nvSpPr>
          <p:cNvPr id="4" name="TextBox 3"/>
          <p:cNvSpPr txBox="1"/>
          <p:nvPr/>
        </p:nvSpPr>
        <p:spPr>
          <a:xfrm>
            <a:off x="0" y="0"/>
            <a:ext cx="9144000" cy="954107"/>
          </a:xfrm>
          <a:prstGeom prst="rect">
            <a:avLst/>
          </a:prstGeom>
          <a:noFill/>
        </p:spPr>
        <p:txBody>
          <a:bodyPr wrap="square" rtlCol="0">
            <a:spAutoFit/>
          </a:bodyPr>
          <a:lstStyle/>
          <a:p>
            <a:pPr algn="ctr"/>
            <a:r>
              <a:rPr lang="en-US" sz="1400" b="1" dirty="0" smtClean="0">
                <a:solidFill>
                  <a:srgbClr val="FF0000"/>
                </a:solidFill>
              </a:rPr>
              <a:t>FOR CLEAN PUBLIC HYGIENE, TOILETS ARE NOT THE ONLY THING TO BE TAKEN CARE OF EVERY WARD, EVERY STREET OUTSIDE ANY HOTEL, HOSTEL, MARKET, SHOULD BE KEPT CLEAN AND THESE SMALL “SMOKELESS” INCINERATORS BE INSTALLED INHOUSE, BY ALL SUCH BUSINESS / INSTITUTIONS, FACTORIES TO REDUCE THE THROWING OF WASTE OUTSIDE, SO THAT THE MUNICIPAL EXPENSES ARE REDUCED THERE AND THERE BY 35% IN ANY TOWN, FOR SURE</a:t>
            </a:r>
            <a:endParaRPr lang="en-US" sz="1400" b="1" dirty="0">
              <a:solidFill>
                <a:srgbClr val="FF0000"/>
              </a:solidFill>
            </a:endParaRPr>
          </a:p>
        </p:txBody>
      </p:sp>
    </p:spTree>
    <p:extLst>
      <p:ext uri="{BB962C8B-B14F-4D97-AF65-F5344CB8AC3E}">
        <p14:creationId xmlns:p14="http://schemas.microsoft.com/office/powerpoint/2010/main" val="218211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16</a:t>
            </a:fld>
            <a:endParaRPr lang="en-US"/>
          </a:p>
        </p:txBody>
      </p:sp>
      <p:pic>
        <p:nvPicPr>
          <p:cNvPr id="4" name="Picture 3" descr="GHC_CM_Sr. Smlss Incinerators.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sp>
        <p:nvSpPr>
          <p:cNvPr id="5" name="TextBox 4"/>
          <p:cNvSpPr txBox="1"/>
          <p:nvPr/>
        </p:nvSpPr>
        <p:spPr>
          <a:xfrm>
            <a:off x="0" y="76200"/>
            <a:ext cx="9144000" cy="954107"/>
          </a:xfrm>
          <a:prstGeom prst="rect">
            <a:avLst/>
          </a:prstGeom>
          <a:noFill/>
        </p:spPr>
        <p:txBody>
          <a:bodyPr wrap="square" rtlCol="0">
            <a:spAutoFit/>
          </a:bodyPr>
          <a:lstStyle/>
          <a:p>
            <a:pPr algn="just"/>
            <a:r>
              <a:rPr lang="en-US" sz="1400" b="1" dirty="0" smtClean="0">
                <a:solidFill>
                  <a:srgbClr val="FF0000"/>
                </a:solidFill>
              </a:rPr>
              <a:t>Apart from all the usual municipal solid organic </a:t>
            </a:r>
            <a:r>
              <a:rPr lang="en-US" sz="1400" b="1" dirty="0" err="1" smtClean="0">
                <a:solidFill>
                  <a:srgbClr val="FF0000"/>
                </a:solidFill>
              </a:rPr>
              <a:t>etc</a:t>
            </a:r>
            <a:r>
              <a:rPr lang="en-US" sz="1400" b="1" dirty="0" smtClean="0">
                <a:solidFill>
                  <a:srgbClr val="FF0000"/>
                </a:solidFill>
              </a:rPr>
              <a:t> waste these special smaller SMOKELESS</a:t>
            </a:r>
            <a:br>
              <a:rPr lang="en-US" sz="1400" b="1" dirty="0" smtClean="0">
                <a:solidFill>
                  <a:srgbClr val="FF0000"/>
                </a:solidFill>
              </a:rPr>
            </a:br>
            <a:r>
              <a:rPr lang="en-US" sz="1400" b="1" dirty="0" smtClean="0">
                <a:solidFill>
                  <a:srgbClr val="FF0000"/>
                </a:solidFill>
              </a:rPr>
              <a:t>INCINERATORS BURNS OF THE FOLLOWING MATERIALS WHICH ALL WOULD BE APPRECIATED BY ALLO SECTION OF PEOPLE, IF SUCH ITEMS ARE BURNED INHOUSE RATHER THAN THROWING AND INCREASEING THE WORK AND BURDEN OF THE MUNICIPAL BODIES, HENCE ENCOURAGE THESE THROUGH EFFECTIVE POLLUTION CONTROL METHOD</a:t>
            </a:r>
          </a:p>
        </p:txBody>
      </p:sp>
    </p:spTree>
    <p:extLst>
      <p:ext uri="{BB962C8B-B14F-4D97-AF65-F5344CB8AC3E}">
        <p14:creationId xmlns:p14="http://schemas.microsoft.com/office/powerpoint/2010/main" val="1247214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17</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5029200"/>
            <a:ext cx="5314950" cy="1162050"/>
          </a:xfrm>
          <a:prstGeom prst="rect">
            <a:avLst/>
          </a:prstGeom>
        </p:spPr>
      </p:pic>
      <p:sp>
        <p:nvSpPr>
          <p:cNvPr id="4" name="TextBox 3"/>
          <p:cNvSpPr txBox="1"/>
          <p:nvPr/>
        </p:nvSpPr>
        <p:spPr>
          <a:xfrm>
            <a:off x="1066800" y="609600"/>
            <a:ext cx="7391400" cy="3416320"/>
          </a:xfrm>
          <a:prstGeom prst="rect">
            <a:avLst/>
          </a:prstGeom>
          <a:noFill/>
        </p:spPr>
        <p:txBody>
          <a:bodyPr wrap="square" rtlCol="0">
            <a:spAutoFit/>
          </a:bodyPr>
          <a:lstStyle/>
          <a:p>
            <a:endParaRPr lang="en-US" dirty="0" smtClean="0"/>
          </a:p>
          <a:p>
            <a:endParaRPr lang="en-US" dirty="0"/>
          </a:p>
          <a:p>
            <a:r>
              <a:rPr lang="en-US" dirty="0" smtClean="0"/>
              <a:t>Thank you for sharing your concern for Better Public and Personal Hygiene  and to make INDIA a much better place to live, smile and laugh with pride.</a:t>
            </a:r>
          </a:p>
          <a:p>
            <a:endParaRPr lang="en-US" dirty="0"/>
          </a:p>
          <a:p>
            <a:endParaRPr lang="en-US" dirty="0" smtClean="0"/>
          </a:p>
          <a:p>
            <a:r>
              <a:rPr lang="en-US" dirty="0"/>
              <a:t> </a:t>
            </a:r>
            <a:r>
              <a:rPr lang="en-US" dirty="0" smtClean="0"/>
              <a:t>    For setting up consultations and product design and procurement procedure please get in touch with our Regional Directors in India</a:t>
            </a:r>
          </a:p>
          <a:p>
            <a:endParaRPr lang="en-US" dirty="0"/>
          </a:p>
          <a:p>
            <a:r>
              <a:rPr lang="en-US" dirty="0" smtClean="0"/>
              <a:t>This presentation was brought to you by our Regional Sales Director </a:t>
            </a:r>
          </a:p>
          <a:p>
            <a:r>
              <a:rPr lang="en-US" dirty="0" smtClean="0"/>
              <a:t>Mr. </a:t>
            </a:r>
            <a:r>
              <a:rPr lang="en-US" dirty="0" err="1" smtClean="0"/>
              <a:t>Atul</a:t>
            </a:r>
            <a:r>
              <a:rPr lang="en-US" dirty="0" smtClean="0"/>
              <a:t> Rode of Pune, Maharashtra, for any requirement or questions</a:t>
            </a:r>
          </a:p>
          <a:p>
            <a:pPr algn="ctr"/>
            <a:r>
              <a:rPr lang="en-US" b="1" dirty="0" smtClean="0">
                <a:solidFill>
                  <a:schemeClr val="accent3">
                    <a:lumMod val="75000"/>
                  </a:schemeClr>
                </a:solidFill>
              </a:rPr>
              <a:t>Please contact him on : 91-997-0515-8545</a:t>
            </a:r>
            <a:endParaRPr lang="en-US" b="1" dirty="0">
              <a:solidFill>
                <a:schemeClr val="accent3">
                  <a:lumMod val="75000"/>
                </a:schemeClr>
              </a:solidFill>
            </a:endParaRPr>
          </a:p>
        </p:txBody>
      </p:sp>
    </p:spTree>
    <p:extLst>
      <p:ext uri="{BB962C8B-B14F-4D97-AF65-F5344CB8AC3E}">
        <p14:creationId xmlns:p14="http://schemas.microsoft.com/office/powerpoint/2010/main" val="3568724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520940" cy="2514600"/>
          </a:xfrm>
        </p:spPr>
        <p:txBody>
          <a:bodyPr/>
          <a:lstStyle/>
          <a:p>
            <a:r>
              <a:rPr lang="en-US" dirty="0"/>
              <a:t>"</a:t>
            </a:r>
            <a:r>
              <a:rPr lang="en-US" sz="2400" dirty="0"/>
              <a:t>Nearly 60% of the people in the world who defecate in the open belong to India. Even countries like Bangladesh, Nepal, Pakistan and Afghanistan have better records. We should be ashamed of this," Ramesh said, proposing that women self-help groups should now be used in the </a:t>
            </a:r>
            <a:r>
              <a:rPr lang="en-US" sz="2400" dirty="0" err="1"/>
              <a:t>Nirmal</a:t>
            </a:r>
            <a:r>
              <a:rPr lang="en-US" sz="2400" dirty="0"/>
              <a:t> Bharat </a:t>
            </a:r>
            <a:r>
              <a:rPr lang="en-US" sz="2400" dirty="0" err="1"/>
              <a:t>Abhiyan</a:t>
            </a:r>
            <a:r>
              <a:rPr lang="en-US" sz="2400" dirty="0"/>
              <a:t>.</a:t>
            </a:r>
            <a:endParaRPr lang="en-US" sz="2400"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200" y="5972175"/>
            <a:ext cx="4895850" cy="885825"/>
          </a:xfrm>
        </p:spPr>
      </p:pic>
      <p:sp>
        <p:nvSpPr>
          <p:cNvPr id="11" name="TextBox 10"/>
          <p:cNvSpPr txBox="1"/>
          <p:nvPr/>
        </p:nvSpPr>
        <p:spPr>
          <a:xfrm>
            <a:off x="1099457" y="3276600"/>
            <a:ext cx="7315200" cy="1815882"/>
          </a:xfrm>
          <a:prstGeom prst="rect">
            <a:avLst/>
          </a:prstGeom>
          <a:noFill/>
        </p:spPr>
        <p:txBody>
          <a:bodyPr wrap="square" rtlCol="0">
            <a:spAutoFit/>
          </a:bodyPr>
          <a:lstStyle/>
          <a:p>
            <a:r>
              <a:rPr lang="en-US" sz="1600" dirty="0" smtClean="0">
                <a:solidFill>
                  <a:srgbClr val="FF0000"/>
                </a:solidFill>
              </a:rPr>
              <a:t>Being ashamed of ourselves, let us not ponder of what was past, lets start worrying about what we are loosing and what can be done faster , like the way the Cellular phones came to our country and today, we never realized that more than few million people use phones which are costlier than </a:t>
            </a:r>
            <a:r>
              <a:rPr lang="en-US" sz="1600" dirty="0" err="1" smtClean="0">
                <a:solidFill>
                  <a:srgbClr val="FF0000"/>
                </a:solidFill>
              </a:rPr>
              <a:t>Rs</a:t>
            </a:r>
            <a:r>
              <a:rPr lang="en-US" sz="1600" dirty="0" smtClean="0">
                <a:solidFill>
                  <a:srgbClr val="FF0000"/>
                </a:solidFill>
              </a:rPr>
              <a:t>. 25,000 a piece and some of them are more than </a:t>
            </a:r>
            <a:r>
              <a:rPr lang="en-US" sz="1600" dirty="0" err="1" smtClean="0">
                <a:solidFill>
                  <a:srgbClr val="FF0000"/>
                </a:solidFill>
              </a:rPr>
              <a:t>Rs</a:t>
            </a:r>
            <a:r>
              <a:rPr lang="en-US" sz="1600" dirty="0" smtClean="0">
                <a:solidFill>
                  <a:srgbClr val="FF0000"/>
                </a:solidFill>
              </a:rPr>
              <a:t>. 40,000, We never realized that iPhones costing more than </a:t>
            </a:r>
            <a:r>
              <a:rPr lang="en-US" sz="1600" dirty="0" err="1" smtClean="0">
                <a:solidFill>
                  <a:srgbClr val="FF0000"/>
                </a:solidFill>
              </a:rPr>
              <a:t>Rs</a:t>
            </a:r>
            <a:r>
              <a:rPr lang="en-US" sz="1600" dirty="0" smtClean="0">
                <a:solidFill>
                  <a:srgbClr val="FF0000"/>
                </a:solidFill>
              </a:rPr>
              <a:t>. 50,000 would be used so easily in our country, forget about </a:t>
            </a:r>
            <a:r>
              <a:rPr lang="en-US" sz="1600" dirty="0" err="1" smtClean="0">
                <a:solidFill>
                  <a:srgbClr val="FF0000"/>
                </a:solidFill>
              </a:rPr>
              <a:t>iPads</a:t>
            </a:r>
            <a:r>
              <a:rPr lang="en-US" sz="1600" dirty="0" smtClean="0">
                <a:solidFill>
                  <a:srgbClr val="FF0000"/>
                </a:solidFill>
              </a:rPr>
              <a:t> and Apple etc. computers,….. So lets analyze the cost of such a failure </a:t>
            </a:r>
            <a:endParaRPr lang="en-US" sz="1600" dirty="0">
              <a:solidFill>
                <a:srgbClr val="FF0000"/>
              </a:solidFill>
            </a:endParaRPr>
          </a:p>
        </p:txBody>
      </p:sp>
      <p:sp>
        <p:nvSpPr>
          <p:cNvPr id="12" name="Right Arrow 11"/>
          <p:cNvSpPr/>
          <p:nvPr/>
        </p:nvSpPr>
        <p:spPr>
          <a:xfrm>
            <a:off x="6400800" y="4765911"/>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ED5CC7F-B108-49A1-A784-445D6D8163C6}" type="slidenum">
              <a:rPr lang="en-US" smtClean="0"/>
              <a:t>2</a:t>
            </a:fld>
            <a:endParaRPr lang="en-US"/>
          </a:p>
        </p:txBody>
      </p:sp>
    </p:spTree>
    <p:extLst>
      <p:ext uri="{BB962C8B-B14F-4D97-AF65-F5344CB8AC3E}">
        <p14:creationId xmlns:p14="http://schemas.microsoft.com/office/powerpoint/2010/main" val="1336305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Waterless toilets Ltr to Hth Mstr India_Full pckg intro.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12"/>
          </p:nvPr>
        </p:nvSpPr>
        <p:spPr/>
        <p:txBody>
          <a:bodyPr/>
          <a:lstStyle/>
          <a:p>
            <a:fld id="{BED5CC7F-B108-49A1-A784-445D6D8163C6}" type="slidenum">
              <a:rPr lang="en-US" smtClean="0"/>
              <a:t>3</a:t>
            </a:fld>
            <a:endParaRPr lang="en-US"/>
          </a:p>
        </p:txBody>
      </p:sp>
    </p:spTree>
    <p:extLst>
      <p:ext uri="{BB962C8B-B14F-4D97-AF65-F5344CB8AC3E}">
        <p14:creationId xmlns:p14="http://schemas.microsoft.com/office/powerpoint/2010/main" val="1875065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terless toilets Ltr to Hth Mstr India_Full pckg intro.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3" name="TextBox 2"/>
          <p:cNvSpPr txBox="1"/>
          <p:nvPr/>
        </p:nvSpPr>
        <p:spPr>
          <a:xfrm>
            <a:off x="228600" y="76200"/>
            <a:ext cx="8763000" cy="646331"/>
          </a:xfrm>
          <a:prstGeom prst="rect">
            <a:avLst/>
          </a:prstGeom>
          <a:noFill/>
        </p:spPr>
        <p:txBody>
          <a:bodyPr wrap="square" rtlCol="0">
            <a:spAutoFit/>
          </a:bodyPr>
          <a:lstStyle/>
          <a:p>
            <a:r>
              <a:rPr lang="en-US" b="1" dirty="0" smtClean="0">
                <a:solidFill>
                  <a:srgbClr val="FF0000"/>
                </a:solidFill>
              </a:rPr>
              <a:t>The result of reputational loss as a Filthy and Dirty country is harmful in more than one</a:t>
            </a:r>
          </a:p>
          <a:p>
            <a:r>
              <a:rPr lang="en-US" b="1" dirty="0" smtClean="0">
                <a:solidFill>
                  <a:srgbClr val="FF0000"/>
                </a:solidFill>
              </a:rPr>
              <a:t>Read this observation by one of the reputed online magazines circulating this news .</a:t>
            </a: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BED5CC7F-B108-49A1-A784-445D6D8163C6}" type="slidenum">
              <a:rPr lang="en-US" smtClean="0"/>
              <a:t>4</a:t>
            </a:fld>
            <a:endParaRPr lang="en-US"/>
          </a:p>
        </p:txBody>
      </p:sp>
    </p:spTree>
    <p:extLst>
      <p:ext uri="{BB962C8B-B14F-4D97-AF65-F5344CB8AC3E}">
        <p14:creationId xmlns:p14="http://schemas.microsoft.com/office/powerpoint/2010/main" val="3601410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terless toilets Ltr to Hth Mstr India_Full pckg intro.pdf - Adobe Acrobat Pr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
        <p:nvSpPr>
          <p:cNvPr id="3" name="TextBox 2"/>
          <p:cNvSpPr txBox="1"/>
          <p:nvPr/>
        </p:nvSpPr>
        <p:spPr>
          <a:xfrm>
            <a:off x="152400" y="152400"/>
            <a:ext cx="8763000" cy="646331"/>
          </a:xfrm>
          <a:prstGeom prst="rect">
            <a:avLst/>
          </a:prstGeom>
          <a:noFill/>
        </p:spPr>
        <p:txBody>
          <a:bodyPr wrap="square" rtlCol="0">
            <a:spAutoFit/>
          </a:bodyPr>
          <a:lstStyle/>
          <a:p>
            <a:pPr algn="ctr"/>
            <a:r>
              <a:rPr lang="en-US" b="1" dirty="0" smtClean="0">
                <a:solidFill>
                  <a:srgbClr val="FF0000"/>
                </a:solidFill>
              </a:rPr>
              <a:t>More than 1000 kids die below the age of 5, every day, a great human-capital loss in Millions of </a:t>
            </a:r>
            <a:r>
              <a:rPr lang="en-US" b="1" dirty="0" err="1" smtClean="0">
                <a:solidFill>
                  <a:srgbClr val="FF0000"/>
                </a:solidFill>
              </a:rPr>
              <a:t>Rs</a:t>
            </a:r>
            <a:r>
              <a:rPr lang="en-US" b="1" dirty="0" smtClean="0">
                <a:solidFill>
                  <a:srgbClr val="FF0000"/>
                </a:solidFill>
              </a:rPr>
              <a:t>. Every day, apart from the woes of the parents that remain helpless</a:t>
            </a: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BED5CC7F-B108-49A1-A784-445D6D8163C6}" type="slidenum">
              <a:rPr lang="en-US" smtClean="0"/>
              <a:t>5</a:t>
            </a:fld>
            <a:endParaRPr lang="en-US"/>
          </a:p>
        </p:txBody>
      </p:sp>
    </p:spTree>
    <p:extLst>
      <p:ext uri="{BB962C8B-B14F-4D97-AF65-F5344CB8AC3E}">
        <p14:creationId xmlns:p14="http://schemas.microsoft.com/office/powerpoint/2010/main" val="949249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6</a:t>
            </a:fld>
            <a:endParaRPr lang="en-US"/>
          </a:p>
        </p:txBody>
      </p:sp>
      <p:pic>
        <p:nvPicPr>
          <p:cNvPr id="3" name="Picture 2" descr="Waterless toilets Ltr to Hth Mstr India_Full pckg intro.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723900"/>
            <a:ext cx="9144000" cy="5410200"/>
          </a:xfrm>
          <a:prstGeom prst="rect">
            <a:avLst/>
          </a:prstGeom>
        </p:spPr>
      </p:pic>
      <p:sp>
        <p:nvSpPr>
          <p:cNvPr id="7" name="TextBox 6"/>
          <p:cNvSpPr txBox="1"/>
          <p:nvPr/>
        </p:nvSpPr>
        <p:spPr>
          <a:xfrm>
            <a:off x="152400" y="76200"/>
            <a:ext cx="8839200" cy="646331"/>
          </a:xfrm>
          <a:prstGeom prst="rect">
            <a:avLst/>
          </a:prstGeom>
          <a:noFill/>
        </p:spPr>
        <p:txBody>
          <a:bodyPr wrap="square" rtlCol="0">
            <a:spAutoFit/>
          </a:bodyPr>
          <a:lstStyle/>
          <a:p>
            <a:pPr algn="ctr"/>
            <a:r>
              <a:rPr lang="en-US" b="1" dirty="0" smtClean="0">
                <a:solidFill>
                  <a:srgbClr val="FF0000"/>
                </a:solidFill>
              </a:rPr>
              <a:t>Please read this alarming figure, from some of the top notch institutions in the world</a:t>
            </a:r>
          </a:p>
          <a:p>
            <a:pPr algn="ctr"/>
            <a:r>
              <a:rPr lang="en-US" b="1" dirty="0" smtClean="0">
                <a:solidFill>
                  <a:srgbClr val="FF0000"/>
                </a:solidFill>
              </a:rPr>
              <a:t>All this  is not in multiple number of years, but in 1 year of Health and other costs  </a:t>
            </a:r>
            <a:endParaRPr lang="en-US" b="1" dirty="0">
              <a:solidFill>
                <a:srgbClr val="FF0000"/>
              </a:solidFill>
            </a:endParaRPr>
          </a:p>
        </p:txBody>
      </p:sp>
    </p:spTree>
    <p:extLst>
      <p:ext uri="{BB962C8B-B14F-4D97-AF65-F5344CB8AC3E}">
        <p14:creationId xmlns:p14="http://schemas.microsoft.com/office/powerpoint/2010/main" val="3174570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7</a:t>
            </a:fld>
            <a:endParaRPr lang="en-US"/>
          </a:p>
        </p:txBody>
      </p:sp>
      <p:pic>
        <p:nvPicPr>
          <p:cNvPr id="3" name="Picture 2" descr="Waterless toilets Ltr to Hth Mstr India_Full pckg intro.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4339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8</a:t>
            </a:fld>
            <a:endParaRPr lang="en-US"/>
          </a:p>
        </p:txBody>
      </p:sp>
      <p:pic>
        <p:nvPicPr>
          <p:cNvPr id="3" name="Picture 2" descr="Waterless toilets Ltr to Hth Mstr India_Full pckg intro.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172200"/>
          </a:xfrm>
          <a:prstGeom prst="rect">
            <a:avLst/>
          </a:prstGeom>
        </p:spPr>
      </p:pic>
      <p:sp>
        <p:nvSpPr>
          <p:cNvPr id="4" name="TextBox 3"/>
          <p:cNvSpPr txBox="1"/>
          <p:nvPr/>
        </p:nvSpPr>
        <p:spPr>
          <a:xfrm>
            <a:off x="250371" y="-52864"/>
            <a:ext cx="8616461" cy="738664"/>
          </a:xfrm>
          <a:prstGeom prst="rect">
            <a:avLst/>
          </a:prstGeom>
          <a:noFill/>
        </p:spPr>
        <p:txBody>
          <a:bodyPr wrap="square" rtlCol="0">
            <a:spAutoFit/>
          </a:bodyPr>
          <a:lstStyle/>
          <a:p>
            <a:r>
              <a:rPr lang="en-US" sz="1400" b="1" dirty="0" smtClean="0">
                <a:solidFill>
                  <a:srgbClr val="FF0000"/>
                </a:solidFill>
              </a:rPr>
              <a:t>Ladies and Gentleman, lot many such reports are there in NGO and Govt. files, but still nothing was done and these figures are on 2006 basis, we increased our population by another 12% in the last 7 year since 2007, so our loss of human capital and economic losses have increase much more, … SO NOW IS THE TIME TO ACT FAST. </a:t>
            </a:r>
          </a:p>
        </p:txBody>
      </p:sp>
    </p:spTree>
    <p:extLst>
      <p:ext uri="{BB962C8B-B14F-4D97-AF65-F5344CB8AC3E}">
        <p14:creationId xmlns:p14="http://schemas.microsoft.com/office/powerpoint/2010/main" val="51826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D5CC7F-B108-49A1-A784-445D6D8163C6}" type="slidenum">
              <a:rPr lang="en-US" smtClean="0"/>
              <a:t>9</a:t>
            </a:fld>
            <a:endParaRPr lang="en-US"/>
          </a:p>
        </p:txBody>
      </p:sp>
      <p:pic>
        <p:nvPicPr>
          <p:cNvPr id="3" name="Picture 2" descr="Waterless toilets Ltr to Hth Mstr India_Full pckg intro.pdf - Adobe Acrobat P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9144000" cy="6019800"/>
          </a:xfrm>
          <a:prstGeom prst="rect">
            <a:avLst/>
          </a:prstGeom>
        </p:spPr>
      </p:pic>
      <p:sp>
        <p:nvSpPr>
          <p:cNvPr id="4" name="TextBox 3"/>
          <p:cNvSpPr txBox="1"/>
          <p:nvPr/>
        </p:nvSpPr>
        <p:spPr>
          <a:xfrm>
            <a:off x="381000" y="0"/>
            <a:ext cx="8458200" cy="923330"/>
          </a:xfrm>
          <a:prstGeom prst="rect">
            <a:avLst/>
          </a:prstGeom>
          <a:noFill/>
        </p:spPr>
        <p:txBody>
          <a:bodyPr wrap="square" rtlCol="0">
            <a:spAutoFit/>
          </a:bodyPr>
          <a:lstStyle/>
          <a:p>
            <a:pPr algn="ctr"/>
            <a:r>
              <a:rPr lang="en-US" b="1" dirty="0" smtClean="0">
                <a:solidFill>
                  <a:srgbClr val="3333CC"/>
                </a:solidFill>
              </a:rPr>
              <a:t>Out of the 30 Million toilets we need, certainly  1.5 Million are urgent, while other can keep on building in the traditional manner over a period of time, lets look at the WATERLESS TOILETS, WHICH IS AN IMMEDIATE REPLY IN NEXT 3 – 30 MONTHS.</a:t>
            </a:r>
            <a:endParaRPr lang="en-US" b="1" dirty="0">
              <a:solidFill>
                <a:srgbClr val="3333CC"/>
              </a:solidFill>
            </a:endParaRPr>
          </a:p>
        </p:txBody>
      </p:sp>
    </p:spTree>
    <p:extLst>
      <p:ext uri="{BB962C8B-B14F-4D97-AF65-F5344CB8AC3E}">
        <p14:creationId xmlns:p14="http://schemas.microsoft.com/office/powerpoint/2010/main" val="383329185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296</TotalTime>
  <Words>773</Words>
  <Application>Microsoft Office PowerPoint</Application>
  <PresentationFormat>On-screen Show (4:3)</PresentationFormat>
  <Paragraphs>47</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Angles</vt:lpstr>
      <vt:lpstr>Nationwide the problem of providing toilet and clean hygiene is increasing every day, can we not find a fast solution, without compromising on the quality that the world class product should have for good toilets in villages, schools &amp; public</vt:lpstr>
      <vt:lpstr>"Nearly 60% of the people in the world who defecate in the open belong to India. Even countries like Bangladesh, Nepal, Pakistan and Afghanistan have better records. We should be ashamed of this," Ramesh said, proposing that women self-help groups should now be used in the Nirmal Bharat Abhiyan.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Nationwide the problem of providing toilet and clean hygiene is increasing every day,</dc:title>
  <dc:creator>Kam</dc:creator>
  <cp:lastModifiedBy>Kam</cp:lastModifiedBy>
  <cp:revision>12</cp:revision>
  <dcterms:created xsi:type="dcterms:W3CDTF">2014-09-09T01:52:14Z</dcterms:created>
  <dcterms:modified xsi:type="dcterms:W3CDTF">2014-09-09T06:49:11Z</dcterms:modified>
</cp:coreProperties>
</file>